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321" r:id="rId3"/>
    <p:sldId id="297" r:id="rId4"/>
    <p:sldId id="322" r:id="rId5"/>
    <p:sldId id="298" r:id="rId6"/>
    <p:sldId id="324" r:id="rId7"/>
    <p:sldId id="325" r:id="rId8"/>
    <p:sldId id="326" r:id="rId9"/>
    <p:sldId id="278" r:id="rId10"/>
    <p:sldId id="293" r:id="rId11"/>
    <p:sldId id="265"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EFB"/>
    <a:srgbClr val="C5C5C5"/>
    <a:srgbClr val="ABD3F7"/>
    <a:srgbClr val="098ABD"/>
    <a:srgbClr val="4472C4"/>
    <a:srgbClr val="000000"/>
    <a:srgbClr val="92D050"/>
    <a:srgbClr val="FF0000"/>
    <a:srgbClr val="FFC00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515"/>
    <p:restoredTop sz="91254"/>
  </p:normalViewPr>
  <p:slideViewPr>
    <p:cSldViewPr snapToGrid="0" snapToObjects="1">
      <p:cViewPr>
        <p:scale>
          <a:sx n="174" d="100"/>
          <a:sy n="174" d="100"/>
        </p:scale>
        <p:origin x="1944"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DB5A6A-1371-5146-AEA0-9F3E6E323E0A}" type="datetimeFigureOut">
              <a:rPr lang="en-US" smtClean="0"/>
              <a:t>11/10/20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B6B02A-CE46-D845-B55E-67292777F91A}" type="slidenum">
              <a:rPr lang="en-US" smtClean="0"/>
              <a:t>‹#›</a:t>
            </a:fld>
            <a:endParaRPr lang="en-US"/>
          </a:p>
        </p:txBody>
      </p:sp>
    </p:spTree>
    <p:extLst>
      <p:ext uri="{BB962C8B-B14F-4D97-AF65-F5344CB8AC3E}">
        <p14:creationId xmlns:p14="http://schemas.microsoft.com/office/powerpoint/2010/main" val="690905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oolmilo"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hlinkClick r:id="rId3"/>
              </a:rPr>
              <a:t>camilo jimenez</a:t>
            </a:r>
            <a:r>
              <a:rPr lang="en-US" sz="1200" b="0" i="0" kern="1200" dirty="0">
                <a:solidFill>
                  <a:schemeClr val="tx1"/>
                </a:solidFill>
                <a:effectLst/>
                <a:latin typeface="+mn-lt"/>
                <a:ea typeface="+mn-ea"/>
                <a:cs typeface="+mn-cs"/>
              </a:rPr>
              <a:t> </a:t>
            </a:r>
          </a:p>
          <a:p>
            <a:r>
              <a:rPr lang="en-US" dirty="0"/>
              <a:t>https://</a:t>
            </a:r>
            <a:r>
              <a:rPr lang="en-US" dirty="0" err="1"/>
              <a:t>unsplash.com</a:t>
            </a:r>
            <a:r>
              <a:rPr lang="en-US" dirty="0"/>
              <a:t>/photos/qZenO_gQ7QA</a:t>
            </a:r>
          </a:p>
          <a:p>
            <a:endParaRPr lang="en-US" dirty="0"/>
          </a:p>
          <a:p>
            <a:r>
              <a:rPr lang="en-US" dirty="0"/>
              <a:t>https://www.mobilecon2012.com/the-evolution-of-communication-through-the-centuries/</a:t>
            </a:r>
          </a:p>
        </p:txBody>
      </p:sp>
      <p:sp>
        <p:nvSpPr>
          <p:cNvPr id="4" name="Slide Number Placeholder 3"/>
          <p:cNvSpPr>
            <a:spLocks noGrp="1"/>
          </p:cNvSpPr>
          <p:nvPr>
            <p:ph type="sldNum" sz="quarter" idx="5"/>
          </p:nvPr>
        </p:nvSpPr>
        <p:spPr/>
        <p:txBody>
          <a:bodyPr/>
          <a:lstStyle/>
          <a:p>
            <a:fld id="{99B6B02A-CE46-D845-B55E-67292777F91A}" type="slidenum">
              <a:rPr lang="en-US" smtClean="0"/>
              <a:t>2</a:t>
            </a:fld>
            <a:endParaRPr lang="en-US"/>
          </a:p>
        </p:txBody>
      </p:sp>
    </p:spTree>
    <p:extLst>
      <p:ext uri="{BB962C8B-B14F-4D97-AF65-F5344CB8AC3E}">
        <p14:creationId xmlns:p14="http://schemas.microsoft.com/office/powerpoint/2010/main" val="425839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unsplash.com</a:t>
            </a:r>
            <a:r>
              <a:rPr lang="en-US" dirty="0"/>
              <a:t>/photos/ulRlAm1ITMU</a:t>
            </a:r>
          </a:p>
        </p:txBody>
      </p:sp>
      <p:sp>
        <p:nvSpPr>
          <p:cNvPr id="4" name="Slide Number Placeholder 3"/>
          <p:cNvSpPr>
            <a:spLocks noGrp="1"/>
          </p:cNvSpPr>
          <p:nvPr>
            <p:ph type="sldNum" sz="quarter" idx="5"/>
          </p:nvPr>
        </p:nvSpPr>
        <p:spPr/>
        <p:txBody>
          <a:bodyPr/>
          <a:lstStyle/>
          <a:p>
            <a:fld id="{99B6B02A-CE46-D845-B55E-67292777F91A}" type="slidenum">
              <a:rPr lang="en-US" smtClean="0"/>
              <a:t>3</a:t>
            </a:fld>
            <a:endParaRPr lang="en-US"/>
          </a:p>
        </p:txBody>
      </p:sp>
    </p:spTree>
    <p:extLst>
      <p:ext uri="{BB962C8B-B14F-4D97-AF65-F5344CB8AC3E}">
        <p14:creationId xmlns:p14="http://schemas.microsoft.com/office/powerpoint/2010/main" val="1733455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a:t>
            </a:r>
            <a:r>
              <a:rPr lang="en-US" dirty="0" err="1"/>
              <a:t>blog.mellanox.com</a:t>
            </a:r>
            <a:r>
              <a:rPr lang="en-US" dirty="0"/>
              <a:t>/2019/05/an-out-of-band-malware-detection-with-</a:t>
            </a:r>
            <a:r>
              <a:rPr lang="en-US" dirty="0" err="1"/>
              <a:t>mellanox</a:t>
            </a:r>
            <a:r>
              <a:rPr lang="en-US" dirty="0"/>
              <a:t>-</a:t>
            </a:r>
            <a:r>
              <a:rPr lang="en-US" dirty="0" err="1"/>
              <a:t>bluefield</a:t>
            </a:r>
            <a:r>
              <a:rPr lang="en-US" dirty="0"/>
              <a:t>/</a:t>
            </a:r>
          </a:p>
        </p:txBody>
      </p:sp>
      <p:sp>
        <p:nvSpPr>
          <p:cNvPr id="4" name="Slide Number Placeholder 3"/>
          <p:cNvSpPr>
            <a:spLocks noGrp="1"/>
          </p:cNvSpPr>
          <p:nvPr>
            <p:ph type="sldNum" sz="quarter" idx="5"/>
          </p:nvPr>
        </p:nvSpPr>
        <p:spPr/>
        <p:txBody>
          <a:bodyPr/>
          <a:lstStyle/>
          <a:p>
            <a:fld id="{99B6B02A-CE46-D845-B55E-67292777F91A}" type="slidenum">
              <a:rPr lang="en-US" smtClean="0"/>
              <a:t>5</a:t>
            </a:fld>
            <a:endParaRPr lang="en-US"/>
          </a:p>
        </p:txBody>
      </p:sp>
    </p:spTree>
    <p:extLst>
      <p:ext uri="{BB962C8B-B14F-4D97-AF65-F5344CB8AC3E}">
        <p14:creationId xmlns:p14="http://schemas.microsoft.com/office/powerpoint/2010/main" val="3749805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708A8-393A-AB47-92A9-00B7004FB6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A5B9AC-53D3-3146-B21A-691F02CFE1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8D353D-FAE9-674D-A27E-53ECF445E3FC}"/>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E4A2875B-69BD-7D48-BBAA-510F7C2BD1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A6CC41-3F65-EA4F-9796-58EC55E23BA1}"/>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18615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9015D-4C02-104A-94B9-1A63B5E303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04F1AA-53CE-F44D-8A32-3E22B02104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4A4369-19F7-CC45-A5AA-F36E623D4C30}"/>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4DB8459C-2721-1C49-A3B1-45FC9090E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EE25F9-8CB5-6244-8B46-BC4CB813197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534787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CAE0CB-D926-B64D-AAF4-5CD40FF1FA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05B2CA-963F-FF44-AFC4-6896E38D74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9062BE-8332-CE41-8A85-D1DF344CFC6B}"/>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77331ADB-9BC6-A543-BA4D-142F30CA3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F6C565-D34D-5242-A98D-FF28845D2B60}"/>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69043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57CD-71C5-0943-8EE2-90893BBBF5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D47A59-19AE-C349-BD6C-BD47DB0FE3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B1B52-1A6F-2A44-A21E-5D4412BBB7F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FAE405CE-99B4-AC4C-BCAB-3E7B4E2C8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B1DC8B-E22D-3244-B86A-98B09118C179}"/>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76224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4B15F-3F16-5849-9FC8-D0BEDE299E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D179F1-0676-5749-B08D-2E6ABDE4B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B6F08D-39C0-614E-9B3E-FB279D49BC3F}"/>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98380A55-F966-6240-AC5A-BF31E2681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7EAC5-AC63-4142-9F91-BF09AE0A5BC4}"/>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9706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0220-7C59-6849-9677-347DDB1F52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A8627A-D239-7642-BC7C-8C3650760E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D52C58-5748-B240-A047-9B15E82748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ABFF71-11FB-0746-87D2-D437962826E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BD0FF85E-5616-0A4F-983B-53989A7C79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D0D406-6C0F-D74B-B9BA-C26741FDD2C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530132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6BA7-1771-7E46-B1A8-8E1182D6CF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BD81F0-2F7B-3A4D-A408-1146B01A6F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C2D4AF-E1D4-9547-9A85-4ECFFBE697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D20A9D-611E-2642-8462-718D46D424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A66956-20AB-2C43-B3B1-16335642B1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A255A1-0B14-4A43-B3C0-1F340AAF0D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8" name="Footer Placeholder 7">
            <a:extLst>
              <a:ext uri="{FF2B5EF4-FFF2-40B4-BE49-F238E27FC236}">
                <a16:creationId xmlns:a16="http://schemas.microsoft.com/office/drawing/2014/main" id="{CB9DF205-8E14-3846-A8D2-6DDC4F76C1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6EB858-DFAA-4D4E-84FA-D451A80D38C3}"/>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10338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A7346-FC24-A947-BFF4-D2EAC8C2D5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E8A61F-D2BB-124E-BB39-82EE8D081566}"/>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4" name="Footer Placeholder 3">
            <a:extLst>
              <a:ext uri="{FF2B5EF4-FFF2-40B4-BE49-F238E27FC236}">
                <a16:creationId xmlns:a16="http://schemas.microsoft.com/office/drawing/2014/main" id="{EA51D48B-38EC-4745-BDF0-AF2FFC9D86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6A236-1DE2-194B-B55A-B801A08DD42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23598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DB208-460C-D947-9CCF-F2BED4EDFBE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3" name="Footer Placeholder 2">
            <a:extLst>
              <a:ext uri="{FF2B5EF4-FFF2-40B4-BE49-F238E27FC236}">
                <a16:creationId xmlns:a16="http://schemas.microsoft.com/office/drawing/2014/main" id="{FB1E0C77-508E-3F42-B7D9-5CD57B05A4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B460AD-F939-434B-85DB-0EA78E9DE9C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02596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9929F-96B8-124D-A44C-DF89E4729D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6A6222-4D77-CB45-93A6-4792315F71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71F17-0F9A-4843-B04D-224573A78E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55C26E-B675-E644-A9C1-5A07C7C67C93}"/>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5429E32B-0AB7-8841-B40C-92CA58E953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BB65B-70B4-8A4C-AD63-CD8642AC6C4F}"/>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64205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1832-5234-CB44-833F-E719A65BC3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C919BD-D63B-534D-9BFF-2388FFB237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66C8EE-81BB-BC46-90B7-3F87ED34B1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92300C-5689-9A4C-B548-F8AE39A438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2592CAF0-325E-F94B-B3AB-9304E03E58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8A19D2-7A87-894B-BA23-F5B9EF51651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9281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1737DD-DBDF-264B-80E1-AAB260F088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5C6E4E0-3D95-714F-A0DB-C817A4EA33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84D7F3-0CC8-0D45-A96C-6C47E80995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bg1">
                    <a:lumMod val="95000"/>
                  </a:schemeClr>
                </a:solidFill>
                <a:latin typeface="Gotham Narrow Book" pitchFamily="2" charset="0"/>
              </a:defRPr>
            </a:lvl1pPr>
          </a:lstStyle>
          <a:p>
            <a:fld id="{C92E1818-21AF-3F43-93C1-E522F1923028}" type="datetimeFigureOut">
              <a:rPr lang="en-US" smtClean="0"/>
              <a:pPr/>
              <a:t>11/10/20</a:t>
            </a:fld>
            <a:endParaRPr lang="en-US"/>
          </a:p>
        </p:txBody>
      </p:sp>
      <p:sp>
        <p:nvSpPr>
          <p:cNvPr id="5" name="Footer Placeholder 4">
            <a:extLst>
              <a:ext uri="{FF2B5EF4-FFF2-40B4-BE49-F238E27FC236}">
                <a16:creationId xmlns:a16="http://schemas.microsoft.com/office/drawing/2014/main" id="{A4F70CFA-1472-794A-A31F-55681929AA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bg1">
                    <a:lumMod val="95000"/>
                  </a:schemeClr>
                </a:solidFill>
                <a:latin typeface="Gotham Narrow Book" pitchFamily="2" charset="0"/>
              </a:defRPr>
            </a:lvl1pPr>
          </a:lstStyle>
          <a:p>
            <a:endParaRPr lang="en-US"/>
          </a:p>
        </p:txBody>
      </p:sp>
      <p:sp>
        <p:nvSpPr>
          <p:cNvPr id="6" name="Slide Number Placeholder 5">
            <a:extLst>
              <a:ext uri="{FF2B5EF4-FFF2-40B4-BE49-F238E27FC236}">
                <a16:creationId xmlns:a16="http://schemas.microsoft.com/office/drawing/2014/main" id="{4EF28B4D-2885-F542-ACE9-7A447D69C6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bg1">
                    <a:lumMod val="95000"/>
                  </a:schemeClr>
                </a:solidFill>
                <a:latin typeface="Gotham Narrow Book" pitchFamily="2" charset="0"/>
              </a:defRPr>
            </a:lvl1pPr>
          </a:lstStyle>
          <a:p>
            <a:fld id="{0DF52CF8-F890-A440-8A6B-23214E046EF4}" type="slidenum">
              <a:rPr lang="en-US" smtClean="0"/>
              <a:pPr/>
              <a:t>‹#›</a:t>
            </a:fld>
            <a:endParaRPr lang="en-US"/>
          </a:p>
        </p:txBody>
      </p:sp>
    </p:spTree>
    <p:extLst>
      <p:ext uri="{BB962C8B-B14F-4D97-AF65-F5344CB8AC3E}">
        <p14:creationId xmlns:p14="http://schemas.microsoft.com/office/powerpoint/2010/main" val="2391927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849DB-0E69-8141-AABF-09F8C44E230C}"/>
              </a:ext>
            </a:extLst>
          </p:cNvPr>
          <p:cNvSpPr>
            <a:spLocks noGrp="1"/>
          </p:cNvSpPr>
          <p:nvPr>
            <p:ph type="ctrTitle"/>
          </p:nvPr>
        </p:nvSpPr>
        <p:spPr/>
        <p:txBody>
          <a:bodyPr/>
          <a:lstStyle/>
          <a:p>
            <a:r>
              <a:rPr lang="en-US" dirty="0"/>
              <a:t>NLP: Sentiment Analysis</a:t>
            </a:r>
            <a:endParaRPr lang="en-US" dirty="0">
              <a:latin typeface="Gotham Narrow Book" pitchFamily="2" charset="0"/>
            </a:endParaRPr>
          </a:p>
        </p:txBody>
      </p:sp>
      <p:sp>
        <p:nvSpPr>
          <p:cNvPr id="3" name="Subtitle 2">
            <a:extLst>
              <a:ext uri="{FF2B5EF4-FFF2-40B4-BE49-F238E27FC236}">
                <a16:creationId xmlns:a16="http://schemas.microsoft.com/office/drawing/2014/main" id="{BAACD8BB-EFEC-DC48-8723-55D10A81155D}"/>
              </a:ext>
            </a:extLst>
          </p:cNvPr>
          <p:cNvSpPr>
            <a:spLocks noGrp="1"/>
          </p:cNvSpPr>
          <p:nvPr>
            <p:ph type="subTitle" idx="1"/>
          </p:nvPr>
        </p:nvSpPr>
        <p:spPr/>
        <p:txBody>
          <a:bodyPr/>
          <a:lstStyle/>
          <a:p>
            <a:r>
              <a:rPr lang="en-US" dirty="0"/>
              <a:t>Analyzing Product Sentiments from Tweets</a:t>
            </a:r>
          </a:p>
          <a:p>
            <a:r>
              <a:rPr lang="en-US" dirty="0"/>
              <a:t>Sung Bae	</a:t>
            </a:r>
          </a:p>
        </p:txBody>
      </p:sp>
    </p:spTree>
    <p:extLst>
      <p:ext uri="{BB962C8B-B14F-4D97-AF65-F5344CB8AC3E}">
        <p14:creationId xmlns:p14="http://schemas.microsoft.com/office/powerpoint/2010/main" val="76318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Future Direction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normAutofit fontScale="85000" lnSpcReduction="20000"/>
          </a:bodyPr>
          <a:lstStyle/>
          <a:p>
            <a:pPr marL="0" indent="0">
              <a:buNone/>
            </a:pPr>
            <a:r>
              <a:rPr lang="en-US" dirty="0"/>
              <a:t>[1] Further data acquisition:</a:t>
            </a:r>
          </a:p>
          <a:p>
            <a:pPr marL="0" indent="0">
              <a:buNone/>
            </a:pPr>
            <a:r>
              <a:rPr lang="en-US" dirty="0"/>
              <a:t>- Due to imbalance in data, our model suffered. Acquiring similar datasets with more balanced classes would increase our model's performance and reliability.</a:t>
            </a:r>
          </a:p>
          <a:p>
            <a:pPr marL="0" indent="0">
              <a:buNone/>
            </a:pPr>
            <a:endParaRPr lang="en-US" dirty="0"/>
          </a:p>
          <a:p>
            <a:pPr marL="0" indent="0">
              <a:buNone/>
            </a:pPr>
            <a:r>
              <a:rPr lang="en-US" dirty="0"/>
              <a:t>[2] Neutral sentiment:</a:t>
            </a:r>
          </a:p>
          <a:p>
            <a:pPr marL="0" indent="0">
              <a:buNone/>
            </a:pPr>
            <a:r>
              <a:rPr lang="en-US" dirty="0"/>
              <a:t>- There are no true `neutral` sentiments for every statement contains certain aspect of bias toward or against something. We believe that binary sentiment with some sort of confidence score in either sentiment would work better than having multiclass sentiment</a:t>
            </a:r>
          </a:p>
          <a:p>
            <a:pPr marL="0" indent="0">
              <a:buNone/>
            </a:pPr>
            <a:endParaRPr lang="en-US" dirty="0"/>
          </a:p>
          <a:p>
            <a:pPr marL="0" indent="0">
              <a:buNone/>
            </a:pPr>
            <a:r>
              <a:rPr lang="en-US" dirty="0"/>
              <a:t>[3] Real time Twitter analysis</a:t>
            </a:r>
          </a:p>
          <a:p>
            <a:pPr marL="0" indent="0">
              <a:buNone/>
            </a:pPr>
            <a:r>
              <a:rPr lang="en-US" dirty="0"/>
              <a:t>- Have this model refined and put in a production so that it can monitor tweets real time and analyze and negative flags about any particular product.</a:t>
            </a:r>
          </a:p>
        </p:txBody>
      </p:sp>
    </p:spTree>
    <p:extLst>
      <p:ext uri="{BB962C8B-B14F-4D97-AF65-F5344CB8AC3E}">
        <p14:creationId xmlns:p14="http://schemas.microsoft.com/office/powerpoint/2010/main" val="259401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a:xfrm>
            <a:off x="838200" y="2677401"/>
            <a:ext cx="10515600" cy="1325563"/>
          </a:xfrm>
        </p:spPr>
        <p:txBody>
          <a:bodyPr>
            <a:normAutofit/>
          </a:bodyPr>
          <a:lstStyle/>
          <a:p>
            <a:r>
              <a:rPr lang="en-US" sz="6000" dirty="0"/>
              <a:t>Thank you for listening</a:t>
            </a:r>
          </a:p>
        </p:txBody>
      </p:sp>
    </p:spTree>
    <p:extLst>
      <p:ext uri="{BB962C8B-B14F-4D97-AF65-F5344CB8AC3E}">
        <p14:creationId xmlns:p14="http://schemas.microsoft.com/office/powerpoint/2010/main" val="833529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42998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40DAB-BDB6-FD4E-B423-736969B034AC}"/>
              </a:ext>
            </a:extLst>
          </p:cNvPr>
          <p:cNvSpPr>
            <a:spLocks noGrp="1"/>
          </p:cNvSpPr>
          <p:nvPr>
            <p:ph type="title"/>
          </p:nvPr>
        </p:nvSpPr>
        <p:spPr/>
        <p:txBody>
          <a:bodyPr/>
          <a:lstStyle/>
          <a:p>
            <a:endParaRPr lang="en-US"/>
          </a:p>
        </p:txBody>
      </p:sp>
      <p:pic>
        <p:nvPicPr>
          <p:cNvPr id="5" name="Content Placeholder 4" descr="A picture containing person, crowd&#10;&#10;Description automatically generated">
            <a:extLst>
              <a:ext uri="{FF2B5EF4-FFF2-40B4-BE49-F238E27FC236}">
                <a16:creationId xmlns:a16="http://schemas.microsoft.com/office/drawing/2014/main" id="{8CF7E0C1-A9EA-A94F-B9A1-9010C8345CA0}"/>
              </a:ext>
            </a:extLst>
          </p:cNvPr>
          <p:cNvPicPr>
            <a:picLocks noGrp="1" noChangeAspect="1"/>
          </p:cNvPicPr>
          <p:nvPr>
            <p:ph idx="1"/>
          </p:nvPr>
        </p:nvPicPr>
        <p:blipFill rotWithShape="1">
          <a:blip r:embed="rId3"/>
          <a:srcRect r="11793" b="1968"/>
          <a:stretch/>
        </p:blipFill>
        <p:spPr>
          <a:xfrm>
            <a:off x="2935995" y="1"/>
            <a:ext cx="9256006" cy="6858000"/>
          </a:xfrm>
          <a:gradFill>
            <a:gsLst>
              <a:gs pos="9000">
                <a:schemeClr val="bg1">
                  <a:alpha val="54000"/>
                  <a:lumMod val="11000"/>
                </a:schemeClr>
              </a:gs>
              <a:gs pos="99000">
                <a:schemeClr val="tx1"/>
              </a:gs>
            </a:gsLst>
            <a:lin ang="0" scaled="1"/>
          </a:gradFill>
        </p:spPr>
      </p:pic>
      <p:sp>
        <p:nvSpPr>
          <p:cNvPr id="6" name="Rectangle 5">
            <a:extLst>
              <a:ext uri="{FF2B5EF4-FFF2-40B4-BE49-F238E27FC236}">
                <a16:creationId xmlns:a16="http://schemas.microsoft.com/office/drawing/2014/main" id="{1A5D2EE7-BF02-1341-BE00-4D2746F645E7}"/>
              </a:ext>
            </a:extLst>
          </p:cNvPr>
          <p:cNvSpPr/>
          <p:nvPr/>
        </p:nvSpPr>
        <p:spPr>
          <a:xfrm>
            <a:off x="0" y="6264"/>
            <a:ext cx="12192000" cy="6858000"/>
          </a:xfrm>
          <a:prstGeom prst="rect">
            <a:avLst/>
          </a:prstGeom>
          <a:gradFill flip="none" rotWithShape="1">
            <a:gsLst>
              <a:gs pos="100000">
                <a:srgbClr val="0E0E0E">
                  <a:alpha val="0"/>
                </a:srgbClr>
              </a:gs>
              <a:gs pos="43000">
                <a:schemeClr val="bg1">
                  <a:alpha val="93000"/>
                  <a:lumMod val="0"/>
                </a:schemeClr>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97BD2443-8827-0549-B852-5662AFDB196D}"/>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ABD3F7"/>
                </a:solidFill>
              </a:rPr>
              <a:t>The Evolution </a:t>
            </a:r>
          </a:p>
          <a:p>
            <a:pPr algn="ctr"/>
            <a:r>
              <a:rPr lang="en-US" sz="2000" b="1" dirty="0">
                <a:solidFill>
                  <a:srgbClr val="ABD3F7"/>
                </a:solidFill>
              </a:rPr>
              <a:t>of </a:t>
            </a:r>
          </a:p>
          <a:p>
            <a:r>
              <a:rPr lang="en-US" sz="5400" b="1" dirty="0">
                <a:solidFill>
                  <a:srgbClr val="ABD3F7"/>
                </a:solidFill>
              </a:rPr>
              <a:t>Communication</a:t>
            </a:r>
          </a:p>
        </p:txBody>
      </p:sp>
      <p:sp>
        <p:nvSpPr>
          <p:cNvPr id="9" name="Content Placeholder 2">
            <a:extLst>
              <a:ext uri="{FF2B5EF4-FFF2-40B4-BE49-F238E27FC236}">
                <a16:creationId xmlns:a16="http://schemas.microsoft.com/office/drawing/2014/main" id="{0BDAEFA5-74A0-B542-8456-7D8C8CCBA87B}"/>
              </a:ext>
            </a:extLst>
          </p:cNvPr>
          <p:cNvSpPr txBox="1">
            <a:spLocks/>
          </p:cNvSpPr>
          <p:nvPr/>
        </p:nvSpPr>
        <p:spPr>
          <a:xfrm>
            <a:off x="838201" y="3093927"/>
            <a:ext cx="5612704" cy="30830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200" dirty="0"/>
          </a:p>
        </p:txBody>
      </p:sp>
      <p:sp>
        <p:nvSpPr>
          <p:cNvPr id="10" name="Content Placeholder 2">
            <a:extLst>
              <a:ext uri="{FF2B5EF4-FFF2-40B4-BE49-F238E27FC236}">
                <a16:creationId xmlns:a16="http://schemas.microsoft.com/office/drawing/2014/main" id="{83FB5481-4F76-4240-88C0-4287D8AD3A04}"/>
              </a:ext>
            </a:extLst>
          </p:cNvPr>
          <p:cNvSpPr txBox="1">
            <a:spLocks/>
          </p:cNvSpPr>
          <p:nvPr/>
        </p:nvSpPr>
        <p:spPr>
          <a:xfrm>
            <a:off x="990599" y="2768046"/>
            <a:ext cx="7710499" cy="1506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Contents</a:t>
            </a:r>
          </a:p>
          <a:p>
            <a:pPr marL="0" indent="0">
              <a:buNone/>
            </a:pPr>
            <a:r>
              <a:rPr lang="en-US" dirty="0"/>
              <a:t>Methodology </a:t>
            </a:r>
          </a:p>
          <a:p>
            <a:pPr marL="0" indent="0">
              <a:buNone/>
            </a:pPr>
            <a:r>
              <a:rPr lang="en-US" dirty="0"/>
              <a:t>Range</a:t>
            </a:r>
          </a:p>
          <a:p>
            <a:pPr marL="914400" lvl="2" indent="0">
              <a:buNone/>
            </a:pPr>
            <a:endParaRPr lang="en-US" sz="2800" dirty="0"/>
          </a:p>
          <a:p>
            <a:pPr lvl="1">
              <a:buFontTx/>
              <a:buChar char="-"/>
            </a:pPr>
            <a:endParaRPr lang="en-US" sz="2800" dirty="0"/>
          </a:p>
          <a:p>
            <a:pPr lvl="1">
              <a:buFontTx/>
              <a:buChar char="-"/>
            </a:pPr>
            <a:endParaRPr lang="en-US" sz="2800" dirty="0"/>
          </a:p>
        </p:txBody>
      </p:sp>
      <p:sp>
        <p:nvSpPr>
          <p:cNvPr id="11" name="Rectangle 10">
            <a:extLst>
              <a:ext uri="{FF2B5EF4-FFF2-40B4-BE49-F238E27FC236}">
                <a16:creationId xmlns:a16="http://schemas.microsoft.com/office/drawing/2014/main" id="{FE0A4C50-1AA1-7F44-AFED-3991301AFC49}"/>
              </a:ext>
            </a:extLst>
          </p:cNvPr>
          <p:cNvSpPr/>
          <p:nvPr/>
        </p:nvSpPr>
        <p:spPr>
          <a:xfrm>
            <a:off x="990599" y="4437181"/>
            <a:ext cx="6096000" cy="1754326"/>
          </a:xfrm>
          <a:prstGeom prst="rect">
            <a:avLst/>
          </a:prstGeom>
        </p:spPr>
        <p:txBody>
          <a:bodyPr>
            <a:spAutoFit/>
          </a:bodyPr>
          <a:lstStyle/>
          <a:p>
            <a:pPr lvl="1">
              <a:buFontTx/>
              <a:buChar char="-"/>
            </a:pPr>
            <a:r>
              <a:rPr lang="en-US" dirty="0">
                <a:solidFill>
                  <a:schemeClr val="bg1"/>
                </a:solidFill>
                <a:latin typeface="Gotham Narrow Medium" pitchFamily="2" charset="0"/>
              </a:rPr>
              <a:t>Ancient Age</a:t>
            </a:r>
          </a:p>
          <a:p>
            <a:pPr lvl="2">
              <a:buFontTx/>
              <a:buChar char="-"/>
            </a:pPr>
            <a:r>
              <a:rPr lang="en-US" sz="1400" dirty="0">
                <a:solidFill>
                  <a:schemeClr val="bg1"/>
                </a:solidFill>
                <a:latin typeface="Gotham Narrow Medium" pitchFamily="2" charset="0"/>
              </a:rPr>
              <a:t>Cave paintings, smoke signal, visual signals</a:t>
            </a:r>
          </a:p>
          <a:p>
            <a:pPr lvl="1">
              <a:buFontTx/>
              <a:buChar char="-"/>
            </a:pPr>
            <a:r>
              <a:rPr lang="en-US" sz="2000" dirty="0">
                <a:solidFill>
                  <a:schemeClr val="bg1"/>
                </a:solidFill>
                <a:latin typeface="Gotham Narrow Medium" pitchFamily="2" charset="0"/>
              </a:rPr>
              <a:t>Analog Age</a:t>
            </a:r>
          </a:p>
          <a:p>
            <a:pPr lvl="2">
              <a:buFontTx/>
              <a:buChar char="-"/>
            </a:pPr>
            <a:r>
              <a:rPr lang="en-US" dirty="0">
                <a:solidFill>
                  <a:schemeClr val="bg1"/>
                </a:solidFill>
                <a:latin typeface="Gotham Narrow Medium" pitchFamily="2" charset="0"/>
              </a:rPr>
              <a:t>Newspaper, radio, telegraphs</a:t>
            </a:r>
          </a:p>
          <a:p>
            <a:pPr lvl="1">
              <a:buFontTx/>
              <a:buChar char="-"/>
            </a:pPr>
            <a:r>
              <a:rPr lang="en-US" sz="2000" dirty="0">
                <a:solidFill>
                  <a:schemeClr val="bg1"/>
                </a:solidFill>
                <a:latin typeface="Gotham Narrow Medium" pitchFamily="2" charset="0"/>
              </a:rPr>
              <a:t>Digital Age</a:t>
            </a:r>
          </a:p>
          <a:p>
            <a:pPr lvl="2">
              <a:buFontTx/>
              <a:buChar char="-"/>
            </a:pPr>
            <a:r>
              <a:rPr lang="en-US" dirty="0">
                <a:solidFill>
                  <a:schemeClr val="bg1"/>
                </a:solidFill>
                <a:latin typeface="Gotham Narrow Medium" pitchFamily="2" charset="0"/>
              </a:rPr>
              <a:t>Email, SNS, Texts</a:t>
            </a:r>
          </a:p>
        </p:txBody>
      </p:sp>
    </p:spTree>
    <p:extLst>
      <p:ext uri="{BB962C8B-B14F-4D97-AF65-F5344CB8AC3E}">
        <p14:creationId xmlns:p14="http://schemas.microsoft.com/office/powerpoint/2010/main" val="2225434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A1F6B-37C0-2A4C-BACC-E2AE06088E59}"/>
              </a:ext>
            </a:extLst>
          </p:cNvPr>
          <p:cNvSpPr>
            <a:spLocks noGrp="1"/>
          </p:cNvSpPr>
          <p:nvPr>
            <p:ph type="title"/>
          </p:nvPr>
        </p:nvSpPr>
        <p:spPr/>
        <p:txBody>
          <a:bodyPr/>
          <a:lstStyle/>
          <a:p>
            <a:r>
              <a:rPr lang="en-US" dirty="0"/>
              <a:t>Twitter </a:t>
            </a:r>
          </a:p>
        </p:txBody>
      </p:sp>
      <p:sp>
        <p:nvSpPr>
          <p:cNvPr id="7" name="Content Placeholder 6">
            <a:extLst>
              <a:ext uri="{FF2B5EF4-FFF2-40B4-BE49-F238E27FC236}">
                <a16:creationId xmlns:a16="http://schemas.microsoft.com/office/drawing/2014/main" id="{69AC2A70-5D19-0D46-B112-7487120637AA}"/>
              </a:ext>
            </a:extLst>
          </p:cNvPr>
          <p:cNvSpPr>
            <a:spLocks noGrp="1"/>
          </p:cNvSpPr>
          <p:nvPr>
            <p:ph idx="1"/>
          </p:nvPr>
        </p:nvSpPr>
        <p:spPr>
          <a:xfrm>
            <a:off x="838199" y="1825625"/>
            <a:ext cx="4892749" cy="4351338"/>
          </a:xfrm>
        </p:spPr>
        <p:txBody>
          <a:bodyPr>
            <a:normAutofit lnSpcReduction="10000"/>
          </a:bodyPr>
          <a:lstStyle/>
          <a:p>
            <a:r>
              <a:rPr lang="en-US" dirty="0"/>
              <a:t>Importance of water</a:t>
            </a:r>
          </a:p>
          <a:p>
            <a:pPr lvl="1"/>
            <a:r>
              <a:rPr lang="en-US" dirty="0"/>
              <a:t>Source of life</a:t>
            </a:r>
          </a:p>
          <a:p>
            <a:pPr lvl="1"/>
            <a:r>
              <a:rPr lang="en-US" dirty="0"/>
              <a:t>Improve life quality</a:t>
            </a:r>
          </a:p>
          <a:p>
            <a:pPr lvl="1"/>
            <a:r>
              <a:rPr lang="en-US" dirty="0"/>
              <a:t>Increase school attendance</a:t>
            </a:r>
          </a:p>
          <a:p>
            <a:pPr lvl="1"/>
            <a:r>
              <a:rPr lang="en-US" dirty="0"/>
              <a:t>Empowers families</a:t>
            </a:r>
          </a:p>
          <a:p>
            <a:r>
              <a:rPr lang="en-US" dirty="0"/>
              <a:t>24 million people without basic access to safe water</a:t>
            </a:r>
          </a:p>
          <a:p>
            <a:r>
              <a:rPr lang="en-US" dirty="0"/>
              <a:t>Numerous organizations have been working to provide safe and accessible water</a:t>
            </a:r>
          </a:p>
        </p:txBody>
      </p:sp>
      <p:pic>
        <p:nvPicPr>
          <p:cNvPr id="4" name="Picture 3" descr="Graphical user interface, text, application&#10;&#10;Description automatically generated">
            <a:extLst>
              <a:ext uri="{FF2B5EF4-FFF2-40B4-BE49-F238E27FC236}">
                <a16:creationId xmlns:a16="http://schemas.microsoft.com/office/drawing/2014/main" id="{3AF921A1-B5DD-A04F-9D09-A91A3F350962}"/>
              </a:ext>
            </a:extLst>
          </p:cNvPr>
          <p:cNvPicPr>
            <a:picLocks noChangeAspect="1"/>
          </p:cNvPicPr>
          <p:nvPr/>
        </p:nvPicPr>
        <p:blipFill rotWithShape="1">
          <a:blip r:embed="rId3"/>
          <a:srcRect r="14521"/>
          <a:stretch/>
        </p:blipFill>
        <p:spPr>
          <a:xfrm>
            <a:off x="4364181" y="-8329"/>
            <a:ext cx="7844884" cy="6883131"/>
          </a:xfrm>
          <a:prstGeom prst="rect">
            <a:avLst/>
          </a:prstGeom>
        </p:spPr>
      </p:pic>
      <p:sp>
        <p:nvSpPr>
          <p:cNvPr id="8" name="Rectangle 7">
            <a:extLst>
              <a:ext uri="{FF2B5EF4-FFF2-40B4-BE49-F238E27FC236}">
                <a16:creationId xmlns:a16="http://schemas.microsoft.com/office/drawing/2014/main" id="{94A4744B-E050-8948-A8BF-4D8AB0A40734}"/>
              </a:ext>
            </a:extLst>
          </p:cNvPr>
          <p:cNvSpPr/>
          <p:nvPr/>
        </p:nvSpPr>
        <p:spPr>
          <a:xfrm>
            <a:off x="0" y="0"/>
            <a:ext cx="12192000" cy="6858000"/>
          </a:xfrm>
          <a:prstGeom prst="rect">
            <a:avLst/>
          </a:prstGeom>
          <a:gradFill flip="none" rotWithShape="1">
            <a:gsLst>
              <a:gs pos="100000">
                <a:srgbClr val="0E0E0E">
                  <a:alpha val="0"/>
                </a:srgbClr>
              </a:gs>
              <a:gs pos="50000">
                <a:schemeClr val="bg1">
                  <a:alpha val="93000"/>
                  <a:lumMod val="0"/>
                </a:schemeClr>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89B949F-76CA-5F4B-AF44-556623FB760E}"/>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098ABD"/>
                </a:solidFill>
              </a:rPr>
              <a:t>Twitter</a:t>
            </a:r>
          </a:p>
        </p:txBody>
      </p:sp>
      <p:sp>
        <p:nvSpPr>
          <p:cNvPr id="10" name="Content Placeholder 2">
            <a:extLst>
              <a:ext uri="{FF2B5EF4-FFF2-40B4-BE49-F238E27FC236}">
                <a16:creationId xmlns:a16="http://schemas.microsoft.com/office/drawing/2014/main" id="{CA068108-F21B-1C40-A7E4-D42657B9F151}"/>
              </a:ext>
            </a:extLst>
          </p:cNvPr>
          <p:cNvSpPr txBox="1">
            <a:spLocks/>
          </p:cNvSpPr>
          <p:nvPr/>
        </p:nvSpPr>
        <p:spPr>
          <a:xfrm>
            <a:off x="990599" y="2768046"/>
            <a:ext cx="7710499" cy="1506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US" sz="2800" dirty="0"/>
          </a:p>
        </p:txBody>
      </p:sp>
      <p:sp>
        <p:nvSpPr>
          <p:cNvPr id="11" name="Content Placeholder 2">
            <a:extLst>
              <a:ext uri="{FF2B5EF4-FFF2-40B4-BE49-F238E27FC236}">
                <a16:creationId xmlns:a16="http://schemas.microsoft.com/office/drawing/2014/main" id="{A9F47EB8-69B9-BC43-95FB-C92FC15F1A17}"/>
              </a:ext>
            </a:extLst>
          </p:cNvPr>
          <p:cNvSpPr txBox="1">
            <a:spLocks/>
          </p:cNvSpPr>
          <p:nvPr/>
        </p:nvSpPr>
        <p:spPr>
          <a:xfrm>
            <a:off x="1142999" y="2523469"/>
            <a:ext cx="6691580" cy="3969406"/>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400" dirty="0"/>
              <a:t>145 million daily users</a:t>
            </a:r>
          </a:p>
          <a:p>
            <a:pPr marL="0" indent="0">
              <a:lnSpc>
                <a:spcPct val="150000"/>
              </a:lnSpc>
              <a:buNone/>
            </a:pPr>
            <a:r>
              <a:rPr lang="en-US" sz="2400" dirty="0"/>
              <a:t>22% of Americans are on Twitter</a:t>
            </a:r>
          </a:p>
          <a:p>
            <a:pPr marL="0" indent="0">
              <a:lnSpc>
                <a:spcPct val="150000"/>
              </a:lnSpc>
              <a:buNone/>
            </a:pPr>
            <a:r>
              <a:rPr lang="en-US" sz="2400" dirty="0"/>
              <a:t>500 million tweets sent each day</a:t>
            </a:r>
          </a:p>
          <a:p>
            <a:pPr marL="0" indent="0">
              <a:lnSpc>
                <a:spcPct val="150000"/>
              </a:lnSpc>
              <a:buNone/>
            </a:pPr>
            <a:r>
              <a:rPr lang="en-US" sz="2400" dirty="0"/>
              <a:t>65.8% of US companies use Twitter for marketing</a:t>
            </a:r>
          </a:p>
          <a:p>
            <a:pPr marL="0" indent="0">
              <a:lnSpc>
                <a:spcPct val="150000"/>
              </a:lnSpc>
              <a:buNone/>
            </a:pPr>
            <a:r>
              <a:rPr lang="en-US" sz="2400" dirty="0"/>
              <a:t>80% of Twitter users have mentioned a brand in a tweet</a:t>
            </a:r>
          </a:p>
          <a:p>
            <a:pPr marL="0" indent="0">
              <a:lnSpc>
                <a:spcPct val="150000"/>
              </a:lnSpc>
              <a:buNone/>
            </a:pPr>
            <a:r>
              <a:rPr lang="en-US" sz="2400" dirty="0"/>
              <a:t>77% of Twitter users feel more positive when their tweet has been replied to.</a:t>
            </a:r>
          </a:p>
          <a:p>
            <a:pPr marL="0" indent="0">
              <a:lnSpc>
                <a:spcPct val="150000"/>
              </a:lnSpc>
              <a:buNone/>
            </a:pPr>
            <a:endParaRPr lang="en-US" sz="2400" dirty="0"/>
          </a:p>
          <a:p>
            <a:pPr marL="0" indent="0">
              <a:lnSpc>
                <a:spcPct val="150000"/>
              </a:lnSpc>
              <a:buNone/>
            </a:pPr>
            <a:endParaRPr lang="en-US" sz="2400" dirty="0"/>
          </a:p>
        </p:txBody>
      </p:sp>
    </p:spTree>
    <p:extLst>
      <p:ext uri="{BB962C8B-B14F-4D97-AF65-F5344CB8AC3E}">
        <p14:creationId xmlns:p14="http://schemas.microsoft.com/office/powerpoint/2010/main" val="3927955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dark&#10;&#10;Description automatically generated">
            <a:extLst>
              <a:ext uri="{FF2B5EF4-FFF2-40B4-BE49-F238E27FC236}">
                <a16:creationId xmlns:a16="http://schemas.microsoft.com/office/drawing/2014/main" id="{4E548F05-3A25-1E47-BA14-97668494A999}"/>
              </a:ext>
            </a:extLst>
          </p:cNvPr>
          <p:cNvPicPr>
            <a:picLocks noChangeAspect="1"/>
          </p:cNvPicPr>
          <p:nvPr/>
        </p:nvPicPr>
        <p:blipFill>
          <a:blip r:embed="rId2"/>
          <a:stretch>
            <a:fillRect/>
          </a:stretch>
        </p:blipFill>
        <p:spPr>
          <a:xfrm>
            <a:off x="1905000" y="0"/>
            <a:ext cx="10287000" cy="6858000"/>
          </a:xfrm>
          <a:prstGeom prst="rect">
            <a:avLst/>
          </a:prstGeom>
        </p:spPr>
      </p:pic>
      <p:sp>
        <p:nvSpPr>
          <p:cNvPr id="6" name="Rectangle 5">
            <a:extLst>
              <a:ext uri="{FF2B5EF4-FFF2-40B4-BE49-F238E27FC236}">
                <a16:creationId xmlns:a16="http://schemas.microsoft.com/office/drawing/2014/main" id="{903B1460-504C-BF48-98BA-1D8B606223C0}"/>
              </a:ext>
            </a:extLst>
          </p:cNvPr>
          <p:cNvSpPr/>
          <p:nvPr/>
        </p:nvSpPr>
        <p:spPr>
          <a:xfrm>
            <a:off x="0" y="0"/>
            <a:ext cx="12192000" cy="6858000"/>
          </a:xfrm>
          <a:prstGeom prst="rect">
            <a:avLst/>
          </a:prstGeom>
          <a:gradFill>
            <a:gsLst>
              <a:gs pos="100000">
                <a:srgbClr val="0E0E0E">
                  <a:alpha val="0"/>
                </a:srgbClr>
              </a:gs>
              <a:gs pos="30000">
                <a:schemeClr val="bg1">
                  <a:alpha val="93000"/>
                  <a:lumMod val="0"/>
                </a:schemeClr>
              </a:gs>
              <a:gs pos="0">
                <a:schemeClr val="tx1"/>
              </a:gs>
            </a:gsLst>
            <a:lin ang="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85A673-949F-394E-8163-584D2A198F82}"/>
              </a:ext>
            </a:extLst>
          </p:cNvPr>
          <p:cNvSpPr>
            <a:spLocks noGrp="1"/>
          </p:cNvSpPr>
          <p:nvPr>
            <p:ph type="title"/>
          </p:nvPr>
        </p:nvSpPr>
        <p:spPr>
          <a:xfrm>
            <a:off x="838200" y="365125"/>
            <a:ext cx="4838395" cy="1325563"/>
          </a:xfrm>
        </p:spPr>
        <p:txBody>
          <a:bodyPr>
            <a:normAutofit/>
          </a:bodyPr>
          <a:lstStyle/>
          <a:p>
            <a:r>
              <a:rPr lang="en-US" sz="7200" dirty="0">
                <a:solidFill>
                  <a:srgbClr val="FFFEFB"/>
                </a:solidFill>
              </a:rPr>
              <a:t>Goals</a:t>
            </a:r>
          </a:p>
        </p:txBody>
      </p:sp>
      <p:sp>
        <p:nvSpPr>
          <p:cNvPr id="3" name="Content Placeholder 2">
            <a:extLst>
              <a:ext uri="{FF2B5EF4-FFF2-40B4-BE49-F238E27FC236}">
                <a16:creationId xmlns:a16="http://schemas.microsoft.com/office/drawing/2014/main" id="{DFBB377F-17A9-B84B-88D3-F338B7E56803}"/>
              </a:ext>
            </a:extLst>
          </p:cNvPr>
          <p:cNvSpPr>
            <a:spLocks noGrp="1"/>
          </p:cNvSpPr>
          <p:nvPr>
            <p:ph idx="1"/>
          </p:nvPr>
        </p:nvSpPr>
        <p:spPr/>
        <p:txBody>
          <a:bodyPr/>
          <a:lstStyle/>
          <a:p>
            <a:pPr marL="0" indent="0">
              <a:buNone/>
            </a:pPr>
            <a:r>
              <a:rPr lang="en-US" dirty="0"/>
              <a:t>Create a model that can</a:t>
            </a:r>
          </a:p>
          <a:p>
            <a:pPr marL="0" indent="0">
              <a:buNone/>
            </a:pPr>
            <a:r>
              <a:rPr lang="en-US" dirty="0"/>
              <a:t>	</a:t>
            </a:r>
          </a:p>
          <a:p>
            <a:pPr marL="0" indent="0">
              <a:buNone/>
            </a:pPr>
            <a:r>
              <a:rPr lang="en-US" dirty="0"/>
              <a:t>	[1] Flag the company when there is a negative tweet about 		     their specific product</a:t>
            </a:r>
          </a:p>
          <a:p>
            <a:pPr marL="0" indent="0">
              <a:buNone/>
            </a:pPr>
            <a:endParaRPr lang="en-US" dirty="0"/>
          </a:p>
          <a:p>
            <a:pPr marL="0" indent="0">
              <a:buNone/>
            </a:pPr>
            <a:r>
              <a:rPr lang="en-US" dirty="0"/>
              <a:t>	[2] Correctly identify which product</a:t>
            </a:r>
          </a:p>
          <a:p>
            <a:pPr marL="0" indent="0">
              <a:buNone/>
            </a:pPr>
            <a:endParaRPr lang="en-US" dirty="0"/>
          </a:p>
          <a:p>
            <a:pPr marL="0" indent="0">
              <a:buNone/>
            </a:pPr>
            <a:r>
              <a:rPr lang="en-US" dirty="0"/>
              <a:t>	[3] Correctly classify tweets into negative, neutral, and 	     	      positive sentiments</a:t>
            </a:r>
          </a:p>
        </p:txBody>
      </p:sp>
    </p:spTree>
    <p:extLst>
      <p:ext uri="{BB962C8B-B14F-4D97-AF65-F5344CB8AC3E}">
        <p14:creationId xmlns:p14="http://schemas.microsoft.com/office/powerpoint/2010/main" val="887853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2BD93-729E-2C4B-8410-DD615ED15103}"/>
              </a:ext>
            </a:extLst>
          </p:cNvPr>
          <p:cNvSpPr>
            <a:spLocks noGrp="1"/>
          </p:cNvSpPr>
          <p:nvPr>
            <p:ph type="title"/>
          </p:nvPr>
        </p:nvSpPr>
        <p:spPr/>
        <p:txBody>
          <a:bodyPr/>
          <a:lstStyle/>
          <a:p>
            <a:r>
              <a:rPr lang="en-US" dirty="0"/>
              <a:t>EDA: Positive and Negative Sentiments</a:t>
            </a:r>
          </a:p>
        </p:txBody>
      </p:sp>
      <p:pic>
        <p:nvPicPr>
          <p:cNvPr id="5" name="Picture 4">
            <a:extLst>
              <a:ext uri="{FF2B5EF4-FFF2-40B4-BE49-F238E27FC236}">
                <a16:creationId xmlns:a16="http://schemas.microsoft.com/office/drawing/2014/main" id="{524E0E2C-D9F3-064A-B635-E24C71CD95D6}"/>
              </a:ext>
            </a:extLst>
          </p:cNvPr>
          <p:cNvPicPr>
            <a:picLocks noChangeAspect="1"/>
          </p:cNvPicPr>
          <p:nvPr/>
        </p:nvPicPr>
        <p:blipFill>
          <a:blip r:embed="rId3"/>
          <a:stretch>
            <a:fillRect/>
          </a:stretch>
        </p:blipFill>
        <p:spPr>
          <a:xfrm>
            <a:off x="0" y="1267508"/>
            <a:ext cx="12192000" cy="5365160"/>
          </a:xfrm>
          <a:prstGeom prst="rect">
            <a:avLst/>
          </a:prstGeom>
        </p:spPr>
      </p:pic>
    </p:spTree>
    <p:extLst>
      <p:ext uri="{BB962C8B-B14F-4D97-AF65-F5344CB8AC3E}">
        <p14:creationId xmlns:p14="http://schemas.microsoft.com/office/powerpoint/2010/main" val="377351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Binary (Positive vs. Negative)</a:t>
            </a:r>
          </a:p>
        </p:txBody>
      </p:sp>
      <p:pic>
        <p:nvPicPr>
          <p:cNvPr id="5" name="Content Placeholder 4">
            <a:extLst>
              <a:ext uri="{FF2B5EF4-FFF2-40B4-BE49-F238E27FC236}">
                <a16:creationId xmlns:a16="http://schemas.microsoft.com/office/drawing/2014/main" id="{398691B7-90AB-4348-A1F7-383B1A529BBC}"/>
              </a:ext>
            </a:extLst>
          </p:cNvPr>
          <p:cNvPicPr>
            <a:picLocks noGrp="1" noChangeAspect="1"/>
          </p:cNvPicPr>
          <p:nvPr>
            <p:ph idx="1"/>
          </p:nvPr>
        </p:nvPicPr>
        <p:blipFill>
          <a:blip r:embed="rId2"/>
          <a:stretch>
            <a:fillRect/>
          </a:stretch>
        </p:blipFill>
        <p:spPr>
          <a:xfrm>
            <a:off x="838200" y="1752473"/>
            <a:ext cx="5013978" cy="435133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Rectangle 20">
            <a:extLst>
              <a:ext uri="{FF2B5EF4-FFF2-40B4-BE49-F238E27FC236}">
                <a16:creationId xmlns:a16="http://schemas.microsoft.com/office/drawing/2014/main" id="{41653614-C00C-2F49-B4CE-3C98E7E0B398}"/>
              </a:ext>
            </a:extLst>
          </p:cNvPr>
          <p:cNvSpPr/>
          <p:nvPr/>
        </p:nvSpPr>
        <p:spPr>
          <a:xfrm>
            <a:off x="3361739" y="3928142"/>
            <a:ext cx="1724085" cy="1726818"/>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635740" y="2194129"/>
            <a:ext cx="1724085" cy="17268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359825" y="2699870"/>
            <a:ext cx="3970005" cy="379829"/>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p:cNvCxnSpPr>
          <p:nvPr/>
        </p:nvCxnSpPr>
        <p:spPr>
          <a:xfrm>
            <a:off x="5085824" y="4791551"/>
            <a:ext cx="2168228" cy="32805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7" y="2686679"/>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76%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82% of positive sentiment</a:t>
            </a:r>
          </a:p>
          <a:p>
            <a:r>
              <a:rPr lang="en-US" sz="2400" dirty="0">
                <a:solidFill>
                  <a:schemeClr val="bg1"/>
                </a:solidFill>
                <a:latin typeface="Gotham Narrow Medium" pitchFamily="2" charset="0"/>
              </a:rPr>
              <a:t>tweets were correctly identified</a:t>
            </a:r>
          </a:p>
        </p:txBody>
      </p:sp>
      <p:sp>
        <p:nvSpPr>
          <p:cNvPr id="35" name="TextBox 34">
            <a:extLst>
              <a:ext uri="{FF2B5EF4-FFF2-40B4-BE49-F238E27FC236}">
                <a16:creationId xmlns:a16="http://schemas.microsoft.com/office/drawing/2014/main" id="{CF736FEB-9775-5B42-898C-F5AA826E06A4}"/>
              </a:ext>
            </a:extLst>
          </p:cNvPr>
          <p:cNvSpPr txBox="1"/>
          <p:nvPr/>
        </p:nvSpPr>
        <p:spPr>
          <a:xfrm>
            <a:off x="7413135" y="2336581"/>
            <a:ext cx="256762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81 %</a:t>
            </a:r>
          </a:p>
        </p:txBody>
      </p:sp>
    </p:spTree>
    <p:extLst>
      <p:ext uri="{BB962C8B-B14F-4D97-AF65-F5344CB8AC3E}">
        <p14:creationId xmlns:p14="http://schemas.microsoft.com/office/powerpoint/2010/main" val="2740666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623649B-B432-6C49-923D-30D39EDC8600}"/>
              </a:ext>
            </a:extLst>
          </p:cNvPr>
          <p:cNvPicPr>
            <a:picLocks noGrp="1" noChangeAspect="1"/>
          </p:cNvPicPr>
          <p:nvPr>
            <p:ph idx="1"/>
          </p:nvPr>
        </p:nvPicPr>
        <p:blipFill>
          <a:blip r:embed="rId2"/>
          <a:stretch>
            <a:fillRect/>
          </a:stretch>
        </p:blipFill>
        <p:spPr>
          <a:xfrm>
            <a:off x="797655" y="1690687"/>
            <a:ext cx="5851861" cy="4439343"/>
          </a:xfrm>
          <a:prstGeom prst="rect">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Multiclass</a:t>
            </a:r>
          </a:p>
        </p:txBody>
      </p:sp>
      <p:sp>
        <p:nvSpPr>
          <p:cNvPr id="21" name="Rectangle 20">
            <a:extLst>
              <a:ext uri="{FF2B5EF4-FFF2-40B4-BE49-F238E27FC236}">
                <a16:creationId xmlns:a16="http://schemas.microsoft.com/office/drawing/2014/main" id="{41653614-C00C-2F49-B4CE-3C98E7E0B398}"/>
              </a:ext>
            </a:extLst>
          </p:cNvPr>
          <p:cNvSpPr/>
          <p:nvPr/>
        </p:nvSpPr>
        <p:spPr>
          <a:xfrm>
            <a:off x="4473650" y="4242695"/>
            <a:ext cx="1224892" cy="129241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999501" y="1836461"/>
            <a:ext cx="1249178" cy="12432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276521" y="2274564"/>
            <a:ext cx="4164456" cy="370578"/>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a:endCxn id="29" idx="1"/>
          </p:cNvCxnSpPr>
          <p:nvPr/>
        </p:nvCxnSpPr>
        <p:spPr>
          <a:xfrm>
            <a:off x="5698542" y="4888901"/>
            <a:ext cx="1742435" cy="23070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6" y="2248702"/>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71%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positive sentiment</a:t>
            </a:r>
          </a:p>
          <a:p>
            <a:r>
              <a:rPr lang="en-US" sz="2400" dirty="0">
                <a:solidFill>
                  <a:schemeClr val="bg1"/>
                </a:solidFill>
                <a:latin typeface="Gotham Narrow Medium" pitchFamily="2" charset="0"/>
              </a:rPr>
              <a:t>tweets were correctly identified</a:t>
            </a:r>
          </a:p>
        </p:txBody>
      </p:sp>
      <p:sp>
        <p:nvSpPr>
          <p:cNvPr id="25" name="Rectangle 24">
            <a:extLst>
              <a:ext uri="{FF2B5EF4-FFF2-40B4-BE49-F238E27FC236}">
                <a16:creationId xmlns:a16="http://schemas.microsoft.com/office/drawing/2014/main" id="{1618ED10-07CA-7D40-8987-4333DA8A086F}"/>
              </a:ext>
            </a:extLst>
          </p:cNvPr>
          <p:cNvSpPr/>
          <p:nvPr/>
        </p:nvSpPr>
        <p:spPr>
          <a:xfrm>
            <a:off x="3224472" y="3036387"/>
            <a:ext cx="1249178" cy="1243238"/>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Elbow Connector 27">
            <a:extLst>
              <a:ext uri="{FF2B5EF4-FFF2-40B4-BE49-F238E27FC236}">
                <a16:creationId xmlns:a16="http://schemas.microsoft.com/office/drawing/2014/main" id="{71D30053-6A6F-6449-A802-BFA28CF8990F}"/>
              </a:ext>
            </a:extLst>
          </p:cNvPr>
          <p:cNvCxnSpPr>
            <a:cxnSpLocks/>
          </p:cNvCxnSpPr>
          <p:nvPr/>
        </p:nvCxnSpPr>
        <p:spPr>
          <a:xfrm>
            <a:off x="4473650" y="3350595"/>
            <a:ext cx="2939485" cy="632650"/>
          </a:xfrm>
          <a:prstGeom prst="bentConnector3">
            <a:avLst>
              <a:gd name="adj1" fmla="val 50000"/>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BE293AF-708E-3042-86C2-25C7A9CF6BBF}"/>
              </a:ext>
            </a:extLst>
          </p:cNvPr>
          <p:cNvSpPr txBox="1"/>
          <p:nvPr/>
        </p:nvSpPr>
        <p:spPr>
          <a:xfrm>
            <a:off x="7440976" y="35500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neutral sentiment</a:t>
            </a:r>
          </a:p>
          <a:p>
            <a:r>
              <a:rPr lang="en-US" sz="2400" dirty="0">
                <a:solidFill>
                  <a:schemeClr val="bg1"/>
                </a:solidFill>
                <a:latin typeface="Gotham Narrow Medium" pitchFamily="2" charset="0"/>
              </a:rPr>
              <a:t>tweets were correctly identified</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63655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60 %</a:t>
            </a:r>
          </a:p>
        </p:txBody>
      </p:sp>
    </p:spTree>
    <p:extLst>
      <p:ext uri="{BB962C8B-B14F-4D97-AF65-F5344CB8AC3E}">
        <p14:creationId xmlns:p14="http://schemas.microsoft.com/office/powerpoint/2010/main" val="3764065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a:xfrm>
            <a:off x="7440976" y="365125"/>
            <a:ext cx="3912824" cy="1325563"/>
          </a:xfrm>
        </p:spPr>
        <p:txBody>
          <a:bodyPr>
            <a:normAutofit fontScale="90000"/>
          </a:bodyPr>
          <a:lstStyle/>
          <a:p>
            <a:r>
              <a:rPr lang="en-US" sz="4000" dirty="0"/>
              <a:t>Model Results: Product Predictor</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13135" y="2356534"/>
            <a:ext cx="4570581" cy="2308324"/>
          </a:xfrm>
          <a:prstGeom prst="rect">
            <a:avLst/>
          </a:prstGeom>
          <a:noFill/>
        </p:spPr>
        <p:txBody>
          <a:bodyPr wrap="square" rtlCol="0">
            <a:spAutoFit/>
          </a:bodyPr>
          <a:lstStyle/>
          <a:p>
            <a:r>
              <a:rPr lang="en-US" sz="2400" dirty="0">
                <a:solidFill>
                  <a:srgbClr val="FFFF00"/>
                </a:solidFill>
                <a:latin typeface="Gotham Narrow Medium" pitchFamily="2" charset="0"/>
              </a:rPr>
              <a:t>Comment:</a:t>
            </a:r>
          </a:p>
          <a:p>
            <a:r>
              <a:rPr lang="en-US" sz="2400" dirty="0">
                <a:solidFill>
                  <a:schemeClr val="bg1"/>
                </a:solidFill>
                <a:latin typeface="Gotham Narrow Medium" pitchFamily="2" charset="0"/>
              </a:rPr>
              <a:t>Products under same brand are confused by the model</a:t>
            </a:r>
          </a:p>
          <a:p>
            <a:endParaRPr lang="en-US" sz="2400" dirty="0">
              <a:solidFill>
                <a:schemeClr val="bg1"/>
              </a:solidFill>
              <a:latin typeface="Gotham Narrow Medium" pitchFamily="2" charset="0"/>
            </a:endParaRPr>
          </a:p>
          <a:p>
            <a:r>
              <a:rPr lang="en-US" sz="2400" dirty="0">
                <a:solidFill>
                  <a:srgbClr val="FFFF00"/>
                </a:solidFill>
                <a:latin typeface="Gotham Narrow Medium" pitchFamily="2" charset="0"/>
              </a:rPr>
              <a:t>Example. </a:t>
            </a:r>
          </a:p>
          <a:p>
            <a:r>
              <a:rPr lang="en-US" sz="2400" dirty="0">
                <a:solidFill>
                  <a:schemeClr val="bg1"/>
                </a:solidFill>
                <a:latin typeface="Gotham Narrow Medium" pitchFamily="2" charset="0"/>
              </a:rPr>
              <a:t>Android and Android App </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572435" cy="369332"/>
          </a:xfrm>
          <a:prstGeom prst="rect">
            <a:avLst/>
          </a:prstGeom>
          <a:noFill/>
        </p:spPr>
        <p:txBody>
          <a:bodyPr wrap="none" rtlCol="0">
            <a:spAutoFit/>
          </a:bodyPr>
          <a:lstStyle/>
          <a:p>
            <a:r>
              <a:rPr lang="en-US" dirty="0">
                <a:solidFill>
                  <a:srgbClr val="FFFF00"/>
                </a:solidFill>
                <a:latin typeface="Gotham Narrow Medium" pitchFamily="2" charset="0"/>
              </a:rPr>
              <a:t>Overall Accuracy = 91 %</a:t>
            </a:r>
          </a:p>
        </p:txBody>
      </p:sp>
      <p:pic>
        <p:nvPicPr>
          <p:cNvPr id="8" name="Picture 7" descr="Graphical user interface, application, Teams&#10;&#10;Description automatically generated">
            <a:extLst>
              <a:ext uri="{FF2B5EF4-FFF2-40B4-BE49-F238E27FC236}">
                <a16:creationId xmlns:a16="http://schemas.microsoft.com/office/drawing/2014/main" id="{A5C3CDCD-7C70-6B43-BEB0-0F414C7A11B3}"/>
              </a:ext>
            </a:extLst>
          </p:cNvPr>
          <p:cNvPicPr>
            <a:picLocks noChangeAspect="1"/>
          </p:cNvPicPr>
          <p:nvPr/>
        </p:nvPicPr>
        <p:blipFill>
          <a:blip r:embed="rId2"/>
          <a:stretch>
            <a:fillRect/>
          </a:stretch>
        </p:blipFill>
        <p:spPr>
          <a:xfrm>
            <a:off x="0" y="0"/>
            <a:ext cx="7153674" cy="6858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718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a:xfrm>
            <a:off x="838200" y="1690688"/>
            <a:ext cx="10515600" cy="5032375"/>
          </a:xfrm>
        </p:spPr>
        <p:txBody>
          <a:bodyPr>
            <a:normAutofit/>
          </a:bodyPr>
          <a:lstStyle/>
          <a:p>
            <a:r>
              <a:rPr lang="en-US" dirty="0"/>
              <a:t>Our final models can</a:t>
            </a:r>
          </a:p>
          <a:p>
            <a:pPr lvl="1"/>
            <a:r>
              <a:rPr lang="en-US" dirty="0"/>
              <a:t>Binary Sentiment</a:t>
            </a:r>
          </a:p>
          <a:p>
            <a:pPr lvl="2"/>
            <a:r>
              <a:rPr lang="en-US" dirty="0"/>
              <a:t>81% accuracy with 76% negative sentiment recall</a:t>
            </a:r>
          </a:p>
          <a:p>
            <a:pPr lvl="1"/>
            <a:r>
              <a:rPr lang="en-US" dirty="0"/>
              <a:t>Multiclass Sentiment</a:t>
            </a:r>
          </a:p>
          <a:p>
            <a:pPr lvl="2"/>
            <a:r>
              <a:rPr lang="en-US" dirty="0"/>
              <a:t>60% accuracy with 71% negative sentiment recall </a:t>
            </a:r>
          </a:p>
          <a:p>
            <a:pPr lvl="1"/>
            <a:r>
              <a:rPr lang="en-US" dirty="0"/>
              <a:t>Product Predictor</a:t>
            </a:r>
          </a:p>
          <a:p>
            <a:pPr lvl="2"/>
            <a:r>
              <a:rPr lang="en-US" dirty="0"/>
              <a:t>91% of accuracy</a:t>
            </a:r>
          </a:p>
          <a:p>
            <a:pPr marL="0" indent="0">
              <a:buNone/>
            </a:pPr>
            <a:endParaRPr lang="en-US" dirty="0"/>
          </a:p>
        </p:txBody>
      </p:sp>
    </p:spTree>
    <p:extLst>
      <p:ext uri="{BB962C8B-B14F-4D97-AF65-F5344CB8AC3E}">
        <p14:creationId xmlns:p14="http://schemas.microsoft.com/office/powerpoint/2010/main" val="3600055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7254</TotalTime>
  <Words>496</Words>
  <Application>Microsoft Macintosh PowerPoint</Application>
  <PresentationFormat>Widescreen</PresentationFormat>
  <Paragraphs>89</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Gotham Narrow Book</vt:lpstr>
      <vt:lpstr>Gotham Narrow Medium</vt:lpstr>
      <vt:lpstr>Office Theme</vt:lpstr>
      <vt:lpstr>NLP: Sentiment Analysis</vt:lpstr>
      <vt:lpstr>PowerPoint Presentation</vt:lpstr>
      <vt:lpstr>Twitter </vt:lpstr>
      <vt:lpstr>Goals</vt:lpstr>
      <vt:lpstr>EDA: Positive and Negative Sentiments</vt:lpstr>
      <vt:lpstr>Model Results: Binary (Positive vs. Negative)</vt:lpstr>
      <vt:lpstr>Model Results: Multiclass</vt:lpstr>
      <vt:lpstr>Model Results: Product Predictor</vt:lpstr>
      <vt:lpstr>Conclusion</vt:lpstr>
      <vt:lpstr>Future Direction</vt:lpstr>
      <vt:lpstr>Thank you for listening</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 Lee</dc:creator>
  <cp:lastModifiedBy>Ju Lee</cp:lastModifiedBy>
  <cp:revision>105</cp:revision>
  <dcterms:created xsi:type="dcterms:W3CDTF">2020-08-10T14:55:56Z</dcterms:created>
  <dcterms:modified xsi:type="dcterms:W3CDTF">2020-11-10T23:30:29Z</dcterms:modified>
</cp:coreProperties>
</file>

<file path=docProps/thumbnail.jpeg>
</file>